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22" Type="http://schemas.openxmlformats.org/officeDocument/2006/relationships/slide" Target="slides/slide17.xml"/><Relationship Id="rId10" Type="http://schemas.openxmlformats.org/officeDocument/2006/relationships/slide" Target="slides/slide5.xml"/><Relationship Id="rId21" Type="http://schemas.openxmlformats.org/officeDocument/2006/relationships/slide" Target="slides/slide16.xml"/><Relationship Id="rId13" Type="http://schemas.openxmlformats.org/officeDocument/2006/relationships/slide" Target="slides/slide8.xml"/><Relationship Id="rId24" Type="http://schemas.openxmlformats.org/officeDocument/2006/relationships/slide" Target="slides/slide19.xml"/><Relationship Id="rId12" Type="http://schemas.openxmlformats.org/officeDocument/2006/relationships/slide" Target="slides/slide7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g130cb9126d1_13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g130cb9126d1_13_22:notes"/>
          <p:cNvSpPr/>
          <p:nvPr>
            <p:ph idx="2" type="sldImg"/>
          </p:nvPr>
        </p:nvSpPr>
        <p:spPr>
          <a:xfrm>
            <a:off x="1714500" y="685800"/>
            <a:ext cx="3429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1464fd93043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1464fd93043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1cc9488e14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11cc9488e14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1cc9488e14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11cc9488e14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4274716b8d_14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14274716b8d_14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1cc9488e14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11cc9488e14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14471290def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14471290def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280aa3257a_0_5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1280aa3257a_0_5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4274716b8d_14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14274716b8d_14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30c22f06a0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130c22f06a0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30cb9126d1_13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g130cb9126d1_13_94:notes"/>
          <p:cNvSpPr/>
          <p:nvPr>
            <p:ph idx="2" type="sldImg"/>
          </p:nvPr>
        </p:nvSpPr>
        <p:spPr>
          <a:xfrm>
            <a:off x="1714500" y="685800"/>
            <a:ext cx="3429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" name="Google Shape;4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g11cc9488e14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" name="Google Shape;47;g11cc9488e14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1280aa3257a_0_5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g1280aa3257a_0_5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11cc9488e14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11cc9488e14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1280aa3257a_0_6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1280aa3257a_0_6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4274716b8d_14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4274716b8d_14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130c22f06a0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130c22f06a0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464fd93043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1464fd93043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descr="I:\TDC2017\Logos\TDC2017\logo-tdc-vertical-A4.emf" id="21" name="Google Shape;21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358238" y="500062"/>
            <a:ext cx="4427536" cy="2808286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2"/>
          <p:cNvSpPr txBox="1"/>
          <p:nvPr/>
        </p:nvSpPr>
        <p:spPr>
          <a:xfrm>
            <a:off x="648462" y="3418675"/>
            <a:ext cx="78471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b="1" lang="pt-BR" sz="2800">
                <a:solidFill>
                  <a:schemeClr val="dk1"/>
                </a:solidFill>
              </a:rPr>
              <a:t>Trilha: Software Security</a:t>
            </a:r>
            <a:endParaRPr/>
          </a:p>
        </p:txBody>
      </p:sp>
      <p:sp>
        <p:nvSpPr>
          <p:cNvPr id="23" name="Google Shape;23;p2"/>
          <p:cNvSpPr txBox="1"/>
          <p:nvPr/>
        </p:nvSpPr>
        <p:spPr>
          <a:xfrm>
            <a:off x="647725" y="4135275"/>
            <a:ext cx="78486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b="1" lang="pt-BR" sz="2000"/>
              <a:t>André Barreto</a:t>
            </a:r>
            <a:endParaRPr/>
          </a:p>
        </p:txBody>
      </p:sp>
      <p:sp>
        <p:nvSpPr>
          <p:cNvPr id="24" name="Google Shape;24;p2"/>
          <p:cNvSpPr txBox="1"/>
          <p:nvPr/>
        </p:nvSpPr>
        <p:spPr>
          <a:xfrm>
            <a:off x="647712" y="4535487"/>
            <a:ext cx="7848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pt-BR" sz="1800">
                <a:solidFill>
                  <a:schemeClr val="dk1"/>
                </a:solidFill>
              </a:rPr>
              <a:t>Especialista em Segurança Cibernética</a:t>
            </a:r>
            <a:endParaRPr b="0" i="0" sz="1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7" name="Google Shape;27;p3"/>
          <p:cNvSpPr txBox="1"/>
          <p:nvPr/>
        </p:nvSpPr>
        <p:spPr>
          <a:xfrm>
            <a:off x="6900" y="238289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0"/>
              <a:t>Yellow Team</a:t>
            </a:r>
            <a:endParaRPr sz="6000"/>
          </a:p>
        </p:txBody>
      </p:sp>
      <p:sp>
        <p:nvSpPr>
          <p:cNvPr id="28" name="Google Shape;28;p3"/>
          <p:cNvSpPr txBox="1"/>
          <p:nvPr/>
        </p:nvSpPr>
        <p:spPr>
          <a:xfrm>
            <a:off x="311700" y="1993800"/>
            <a:ext cx="8520600" cy="204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500"/>
              <a:t>A equipe de segurança</a:t>
            </a:r>
            <a:endParaRPr sz="3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500"/>
              <a:t>composta por </a:t>
            </a:r>
            <a:r>
              <a:rPr b="1" lang="pt-BR" sz="3500"/>
              <a:t>desenvolvedores</a:t>
            </a:r>
            <a:endParaRPr b="1" sz="3500"/>
          </a:p>
        </p:txBody>
      </p:sp>
      <p:pic>
        <p:nvPicPr>
          <p:cNvPr descr="I:\TDC2017\Logos\TDC2017\logo-tdc-horizontal-A4.emf" id="29" name="Google Shape;29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555532" y="287337"/>
            <a:ext cx="2500372" cy="844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4"/>
          <p:cNvSpPr txBox="1"/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" name="Google Shape;32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descr="I:\TDC2017\Logos\TDC2017\logo-tdc-horizontal-A4.emf" id="33" name="Google Shape;33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555532" y="287337"/>
            <a:ext cx="2500372" cy="844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DC Innovation 2022 - Custom" type="blank">
  <p:cSld name="BLANK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descr="I:\TDC2017\Logos\TDC2017\logo-tdc-horizontal-A4.emf" id="36" name="Google Shape;36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555532" y="287337"/>
            <a:ext cx="2500372" cy="844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/>
        </p:nvSpPr>
        <p:spPr>
          <a:xfrm>
            <a:off x="-6350" y="5056175"/>
            <a:ext cx="1546800" cy="144600"/>
          </a:xfrm>
          <a:prstGeom prst="rect">
            <a:avLst/>
          </a:prstGeom>
          <a:solidFill>
            <a:srgbClr val="EF820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 txBox="1"/>
          <p:nvPr/>
        </p:nvSpPr>
        <p:spPr>
          <a:xfrm>
            <a:off x="1540349" y="5056175"/>
            <a:ext cx="1546800" cy="144600"/>
          </a:xfrm>
          <a:prstGeom prst="rect">
            <a:avLst/>
          </a:prstGeom>
          <a:solidFill>
            <a:srgbClr val="E2033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pt-BR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9" name="Google Shape;9;p1"/>
          <p:cNvSpPr txBox="1"/>
          <p:nvPr/>
        </p:nvSpPr>
        <p:spPr>
          <a:xfrm>
            <a:off x="3082250" y="5056175"/>
            <a:ext cx="1546800" cy="144600"/>
          </a:xfrm>
          <a:prstGeom prst="rect">
            <a:avLst/>
          </a:prstGeom>
          <a:solidFill>
            <a:srgbClr val="7B252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10;p1"/>
          <p:cNvSpPr txBox="1"/>
          <p:nvPr/>
        </p:nvSpPr>
        <p:spPr>
          <a:xfrm>
            <a:off x="4625750" y="5056175"/>
            <a:ext cx="1546800" cy="144600"/>
          </a:xfrm>
          <a:prstGeom prst="rect">
            <a:avLst/>
          </a:prstGeom>
          <a:solidFill>
            <a:srgbClr val="00549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1"/>
          <p:cNvSpPr txBox="1"/>
          <p:nvPr/>
        </p:nvSpPr>
        <p:spPr>
          <a:xfrm>
            <a:off x="6151625" y="5056175"/>
            <a:ext cx="1546800" cy="144600"/>
          </a:xfrm>
          <a:prstGeom prst="rect">
            <a:avLst/>
          </a:prstGeom>
          <a:solidFill>
            <a:srgbClr val="0794C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1"/>
          <p:cNvSpPr txBox="1"/>
          <p:nvPr/>
        </p:nvSpPr>
        <p:spPr>
          <a:xfrm>
            <a:off x="7688725" y="5056175"/>
            <a:ext cx="1494900" cy="144600"/>
          </a:xfrm>
          <a:prstGeom prst="rect">
            <a:avLst/>
          </a:prstGeom>
          <a:solidFill>
            <a:srgbClr val="0099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3;p1"/>
          <p:cNvSpPr txBox="1"/>
          <p:nvPr/>
        </p:nvSpPr>
        <p:spPr>
          <a:xfrm>
            <a:off x="-22987" y="0"/>
            <a:ext cx="1546800" cy="144600"/>
          </a:xfrm>
          <a:prstGeom prst="rect">
            <a:avLst/>
          </a:prstGeom>
          <a:solidFill>
            <a:srgbClr val="EF820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1"/>
          <p:cNvSpPr txBox="1"/>
          <p:nvPr/>
        </p:nvSpPr>
        <p:spPr>
          <a:xfrm>
            <a:off x="1523712" y="0"/>
            <a:ext cx="1546800" cy="144600"/>
          </a:xfrm>
          <a:prstGeom prst="rect">
            <a:avLst/>
          </a:prstGeom>
          <a:solidFill>
            <a:srgbClr val="E2033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pt-BR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15" name="Google Shape;15;p1"/>
          <p:cNvSpPr txBox="1"/>
          <p:nvPr/>
        </p:nvSpPr>
        <p:spPr>
          <a:xfrm>
            <a:off x="3065612" y="0"/>
            <a:ext cx="1546800" cy="144600"/>
          </a:xfrm>
          <a:prstGeom prst="rect">
            <a:avLst/>
          </a:prstGeom>
          <a:solidFill>
            <a:srgbClr val="7B252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1"/>
          <p:cNvSpPr txBox="1"/>
          <p:nvPr/>
        </p:nvSpPr>
        <p:spPr>
          <a:xfrm>
            <a:off x="4609112" y="0"/>
            <a:ext cx="1546800" cy="144600"/>
          </a:xfrm>
          <a:prstGeom prst="rect">
            <a:avLst/>
          </a:prstGeom>
          <a:solidFill>
            <a:srgbClr val="00549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7;p1"/>
          <p:cNvSpPr txBox="1"/>
          <p:nvPr/>
        </p:nvSpPr>
        <p:spPr>
          <a:xfrm>
            <a:off x="6134987" y="0"/>
            <a:ext cx="1546800" cy="144600"/>
          </a:xfrm>
          <a:prstGeom prst="rect">
            <a:avLst/>
          </a:prstGeom>
          <a:solidFill>
            <a:srgbClr val="0794C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8;p1"/>
          <p:cNvSpPr txBox="1"/>
          <p:nvPr/>
        </p:nvSpPr>
        <p:spPr>
          <a:xfrm>
            <a:off x="7672087" y="0"/>
            <a:ext cx="1494900" cy="144600"/>
          </a:xfrm>
          <a:prstGeom prst="rect">
            <a:avLst/>
          </a:prstGeom>
          <a:solidFill>
            <a:srgbClr val="0099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png"/><Relationship Id="rId4" Type="http://schemas.openxmlformats.org/officeDocument/2006/relationships/image" Target="../media/image12.png"/><Relationship Id="rId5" Type="http://schemas.openxmlformats.org/officeDocument/2006/relationships/image" Target="../media/image1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.png"/><Relationship Id="rId4" Type="http://schemas.openxmlformats.org/officeDocument/2006/relationships/image" Target="../media/image1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Relationship Id="rId4" Type="http://schemas.openxmlformats.org/officeDocument/2006/relationships/image" Target="../media/image5.png"/><Relationship Id="rId5" Type="http://schemas.openxmlformats.org/officeDocument/2006/relationships/image" Target="../media/image1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5"/>
          <p:cNvSpPr txBox="1"/>
          <p:nvPr>
            <p:ph idx="4294967295" type="ctrTitle"/>
          </p:nvPr>
        </p:nvSpPr>
        <p:spPr>
          <a:xfrm>
            <a:off x="196925" y="67900"/>
            <a:ext cx="8520600" cy="5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Vulnerabilidades não funcionais</a:t>
            </a:r>
            <a:endParaRPr sz="2400"/>
          </a:p>
        </p:txBody>
      </p:sp>
      <p:sp>
        <p:nvSpPr>
          <p:cNvPr id="109" name="Google Shape;109;p15"/>
          <p:cNvSpPr txBox="1"/>
          <p:nvPr/>
        </p:nvSpPr>
        <p:spPr>
          <a:xfrm>
            <a:off x="617950" y="883550"/>
            <a:ext cx="7249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Não armazenar a senhas e chaves de forma aberta;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0" name="Google Shape;110;p15"/>
          <p:cNvSpPr txBox="1"/>
          <p:nvPr/>
        </p:nvSpPr>
        <p:spPr>
          <a:xfrm>
            <a:off x="617950" y="1642994"/>
            <a:ext cx="7249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Não trafegar credenciais e outros dados sensíveis de forma aberta (header HSTS);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1" name="Google Shape;111;p15"/>
          <p:cNvSpPr txBox="1"/>
          <p:nvPr/>
        </p:nvSpPr>
        <p:spPr>
          <a:xfrm rot="781825">
            <a:off x="4806089" y="477362"/>
            <a:ext cx="1583371" cy="923476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dash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FF0000"/>
                </a:solidFill>
              </a:rPr>
              <a:t>2011 - Sony (37k)</a:t>
            </a:r>
            <a:endParaRPr sz="12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FF0000"/>
                </a:solidFill>
              </a:rPr>
              <a:t>2012 - Yahoo (500k)</a:t>
            </a:r>
            <a:endParaRPr sz="12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FF0000"/>
                </a:solidFill>
              </a:rPr>
              <a:t>2020 - Catho (1,2m)</a:t>
            </a:r>
            <a:endParaRPr sz="12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FF0000"/>
                </a:solidFill>
              </a:rPr>
              <a:t>2021 - Liker (465k)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12" name="Google Shape;112;p15"/>
          <p:cNvSpPr txBox="1"/>
          <p:nvPr/>
        </p:nvSpPr>
        <p:spPr>
          <a:xfrm>
            <a:off x="619061" y="1234811"/>
            <a:ext cx="7910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Você </a:t>
            </a:r>
            <a:r>
              <a:rPr b="1" lang="pt-BR" sz="1200" u="sng">
                <a:solidFill>
                  <a:schemeClr val="dk1"/>
                </a:solidFill>
              </a:rPr>
              <a:t>realmente</a:t>
            </a:r>
            <a:r>
              <a:rPr lang="pt-BR" sz="1200">
                <a:solidFill>
                  <a:schemeClr val="dk1"/>
                </a:solidFill>
              </a:rPr>
              <a:t> precisa saber a senha do usuário?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113" name="Google Shape;113;p15"/>
          <p:cNvSpPr txBox="1"/>
          <p:nvPr/>
        </p:nvSpPr>
        <p:spPr>
          <a:xfrm>
            <a:off x="611664" y="2028323"/>
            <a:ext cx="7249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Não fazer integrações que trafegam dados sensíveis de forma aberta;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4" name="Google Shape;114;p15"/>
          <p:cNvSpPr txBox="1"/>
          <p:nvPr/>
        </p:nvSpPr>
        <p:spPr>
          <a:xfrm>
            <a:off x="611664" y="2462610"/>
            <a:ext cx="7249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Não ignorar erros de certificados em comunicações SSL/TLS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5" name="Google Shape;115;p15"/>
          <p:cNvSpPr txBox="1"/>
          <p:nvPr/>
        </p:nvSpPr>
        <p:spPr>
          <a:xfrm>
            <a:off x="617950" y="2864750"/>
            <a:ext cx="7249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Não dar dicas se “o usuário não existe” ou “a senha está incorreta” (enumeração de usuários);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6" name="Google Shape;116;p15"/>
          <p:cNvSpPr txBox="1"/>
          <p:nvPr/>
        </p:nvSpPr>
        <p:spPr>
          <a:xfrm>
            <a:off x="617950" y="3245750"/>
            <a:ext cx="72498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Cuidado com mensagens de aviso para o usuário durante a autenticação (“usuário bloqueado”, “senha expirada”, etc).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Se for necessário informar algo, faça somente após validação com sucesso das credenciais;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7" name="Google Shape;117;p15"/>
          <p:cNvSpPr txBox="1"/>
          <p:nvPr/>
        </p:nvSpPr>
        <p:spPr>
          <a:xfrm>
            <a:off x="617949" y="3953174"/>
            <a:ext cx="7249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Avaliar a possibilidade de associar um “token ao usuário” ao invés de um “usuário ao token”.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(Reduz sessão "esquecidas" e, principalmente, evita compartilhamento de credenciais);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118" name="Google Shape;118;p15"/>
          <p:cNvSpPr txBox="1"/>
          <p:nvPr/>
        </p:nvSpPr>
        <p:spPr>
          <a:xfrm>
            <a:off x="617949" y="4469462"/>
            <a:ext cx="7249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Cuidado com as informações registradas em log (dados sensíveis, credenciais, etc)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6"/>
          <p:cNvSpPr txBox="1"/>
          <p:nvPr>
            <p:ph idx="4294967295" type="ctrTitle"/>
          </p:nvPr>
        </p:nvSpPr>
        <p:spPr>
          <a:xfrm>
            <a:off x="196925" y="67900"/>
            <a:ext cx="8520600" cy="5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Equipe de segurança (somente Blue e Red)</a:t>
            </a:r>
            <a:endParaRPr sz="2400"/>
          </a:p>
        </p:txBody>
      </p:sp>
      <p:pic>
        <p:nvPicPr>
          <p:cNvPr id="124" name="Google Shape;12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194" y="638412"/>
            <a:ext cx="6455053" cy="4171399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6"/>
          <p:cNvSpPr txBox="1"/>
          <p:nvPr/>
        </p:nvSpPr>
        <p:spPr>
          <a:xfrm>
            <a:off x="6747450" y="1259000"/>
            <a:ext cx="2282400" cy="2401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Dinamismo do mercado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Concorrência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Regulamentações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Regras de negócio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Crises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Quebra de barreiras geográficas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126" name="Google Shape;126;p16"/>
          <p:cNvSpPr txBox="1"/>
          <p:nvPr/>
        </p:nvSpPr>
        <p:spPr>
          <a:xfrm>
            <a:off x="6747450" y="3870125"/>
            <a:ext cx="2282400" cy="7389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Não basta os 15m² do barco “seguros”, aquela brecha de 1cm² pode nos fazer afundar.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7"/>
          <p:cNvSpPr txBox="1"/>
          <p:nvPr>
            <p:ph idx="4294967295" type="ctrTitle"/>
          </p:nvPr>
        </p:nvSpPr>
        <p:spPr>
          <a:xfrm>
            <a:off x="196925" y="67900"/>
            <a:ext cx="8520600" cy="5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Segurança</a:t>
            </a:r>
            <a:endParaRPr sz="2400"/>
          </a:p>
        </p:txBody>
      </p:sp>
      <p:pic>
        <p:nvPicPr>
          <p:cNvPr id="132" name="Google Shape;13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90025" y="863425"/>
            <a:ext cx="3763950" cy="3763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000" y="178930"/>
            <a:ext cx="5784934" cy="4838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22975" y="2134250"/>
            <a:ext cx="2856849" cy="2856849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18"/>
          <p:cNvSpPr txBox="1"/>
          <p:nvPr/>
        </p:nvSpPr>
        <p:spPr>
          <a:xfrm>
            <a:off x="6146775" y="1323100"/>
            <a:ext cx="15354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Cores primárias: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Blue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Red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Yellow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140" name="Google Shape;140;p18"/>
          <p:cNvSpPr txBox="1"/>
          <p:nvPr/>
        </p:nvSpPr>
        <p:spPr>
          <a:xfrm>
            <a:off x="7532400" y="1310850"/>
            <a:ext cx="15354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Cores secundárias: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Purple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Green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Orange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9"/>
          <p:cNvSpPr txBox="1"/>
          <p:nvPr>
            <p:ph idx="4294967295" type="ctrTitle"/>
          </p:nvPr>
        </p:nvSpPr>
        <p:spPr>
          <a:xfrm>
            <a:off x="196925" y="67900"/>
            <a:ext cx="8520600" cy="5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Exemplos de integração entre times</a:t>
            </a:r>
            <a:endParaRPr sz="2400"/>
          </a:p>
        </p:txBody>
      </p:sp>
      <p:sp>
        <p:nvSpPr>
          <p:cNvPr id="146" name="Google Shape;146;p19"/>
          <p:cNvSpPr txBox="1"/>
          <p:nvPr/>
        </p:nvSpPr>
        <p:spPr>
          <a:xfrm>
            <a:off x="617950" y="807350"/>
            <a:ext cx="7249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Aumentar o tempo de retorno para erros de autenticação (força bruta); </a:t>
            </a:r>
            <a:r>
              <a:rPr lang="pt-BR" sz="1200">
                <a:solidFill>
                  <a:srgbClr val="FF9900"/>
                </a:solidFill>
              </a:rPr>
              <a:t>⬤</a:t>
            </a:r>
            <a:endParaRPr>
              <a:solidFill>
                <a:srgbClr val="FF9900"/>
              </a:solidFill>
            </a:endParaRPr>
          </a:p>
        </p:txBody>
      </p:sp>
      <p:sp>
        <p:nvSpPr>
          <p:cNvPr id="147" name="Google Shape;147;p19"/>
          <p:cNvSpPr txBox="1"/>
          <p:nvPr/>
        </p:nvSpPr>
        <p:spPr>
          <a:xfrm>
            <a:off x="617950" y="1329050"/>
            <a:ext cx="7249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Não apresentar comportamento diferente quando apenas a senha estiver errada e quando o usuário não existir (enumeração de usuários); </a:t>
            </a:r>
            <a:r>
              <a:rPr lang="pt-BR" sz="1200">
                <a:solidFill>
                  <a:srgbClr val="FF9900"/>
                </a:solidFill>
              </a:rPr>
              <a:t>⬤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148" name="Google Shape;148;p19"/>
          <p:cNvSpPr txBox="1"/>
          <p:nvPr/>
        </p:nvSpPr>
        <p:spPr>
          <a:xfrm>
            <a:off x="617950" y="2589650"/>
            <a:ext cx="7571100" cy="22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Ajustar códigos de retorno HTTP.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Isso pode ser trabalhado junto ao Blue Team em sistemas de análise de acessos: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pt-BR" sz="1200">
                <a:solidFill>
                  <a:schemeClr val="dk1"/>
                </a:solidFill>
              </a:rPr>
              <a:t>400 - Identificar requisições com erros estruturais (bad request); </a:t>
            </a:r>
            <a:r>
              <a:rPr lang="pt-BR" sz="1200">
                <a:solidFill>
                  <a:srgbClr val="00FF00"/>
                </a:solidFill>
              </a:rPr>
              <a:t>⬤</a:t>
            </a:r>
            <a:endParaRPr sz="1200">
              <a:solidFill>
                <a:schemeClr val="dk1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pt-BR" sz="1200">
                <a:solidFill>
                  <a:schemeClr val="dk1"/>
                </a:solidFill>
              </a:rPr>
              <a:t>401 - Usar nas falhas de autenticação; </a:t>
            </a:r>
            <a:r>
              <a:rPr lang="pt-BR" sz="1200">
                <a:solidFill>
                  <a:srgbClr val="00FF00"/>
                </a:solidFill>
              </a:rPr>
              <a:t>⬤</a:t>
            </a:r>
            <a:endParaRPr sz="1200">
              <a:solidFill>
                <a:srgbClr val="00FF00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pt-BR" sz="1200">
                <a:solidFill>
                  <a:schemeClr val="dk1"/>
                </a:solidFill>
              </a:rPr>
              <a:t>403 - Usar quando se tenta acessar um recurso ao qual não se tem permissão; </a:t>
            </a:r>
            <a:r>
              <a:rPr lang="pt-BR" sz="1200">
                <a:solidFill>
                  <a:srgbClr val="00FF00"/>
                </a:solidFill>
              </a:rPr>
              <a:t>⬤</a:t>
            </a:r>
            <a:endParaRPr sz="1200">
              <a:solidFill>
                <a:schemeClr val="dk1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pt-BR" sz="1200">
                <a:solidFill>
                  <a:schemeClr val="dk1"/>
                </a:solidFill>
              </a:rPr>
              <a:t>404 - Se possível não usar dentro da aplicação, avaliar o uso do 204;</a:t>
            </a:r>
            <a:br>
              <a:rPr lang="pt-BR" sz="1200">
                <a:solidFill>
                  <a:schemeClr val="dk1"/>
                </a:solidFill>
              </a:rPr>
            </a:br>
            <a:r>
              <a:rPr lang="pt-BR" sz="1200">
                <a:solidFill>
                  <a:schemeClr val="dk1"/>
                </a:solidFill>
              </a:rPr>
              <a:t>Sinalizador de tentativas de enumeração de arquivos e diretórios. </a:t>
            </a:r>
            <a:r>
              <a:rPr lang="pt-BR" sz="1200">
                <a:solidFill>
                  <a:srgbClr val="00FF00"/>
                </a:solidFill>
              </a:rPr>
              <a:t>⬤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149" name="Google Shape;149;p19"/>
          <p:cNvSpPr txBox="1"/>
          <p:nvPr/>
        </p:nvSpPr>
        <p:spPr>
          <a:xfrm>
            <a:off x="618357" y="1959350"/>
            <a:ext cx="8221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Se retornar 200 na falha de autenticação, então possuir diversas mensagens de erro de login, com diferentes frequências, tendo algumas com percentual bem baixo (enumeração de usuários). </a:t>
            </a:r>
            <a:r>
              <a:rPr lang="pt-BR" sz="1200">
                <a:solidFill>
                  <a:srgbClr val="FF9900"/>
                </a:solidFill>
              </a:rPr>
              <a:t>⬤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600" y="754850"/>
            <a:ext cx="6172201" cy="4116825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0"/>
          <p:cNvSpPr txBox="1"/>
          <p:nvPr>
            <p:ph idx="4294967295" type="ctrTitle"/>
          </p:nvPr>
        </p:nvSpPr>
        <p:spPr>
          <a:xfrm>
            <a:off x="196925" y="67900"/>
            <a:ext cx="8520600" cy="5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Segurança de perímetro sem um Yellow team</a:t>
            </a:r>
            <a:endParaRPr sz="2400"/>
          </a:p>
        </p:txBody>
      </p:sp>
      <p:sp>
        <p:nvSpPr>
          <p:cNvPr id="156" name="Google Shape;156;p20"/>
          <p:cNvSpPr txBox="1"/>
          <p:nvPr/>
        </p:nvSpPr>
        <p:spPr>
          <a:xfrm>
            <a:off x="6742250" y="1396600"/>
            <a:ext cx="2241000" cy="2401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chemeClr val="dk1"/>
                </a:solidFill>
              </a:rPr>
              <a:t>Um forte portão de entrada</a:t>
            </a:r>
            <a:endParaRPr b="1"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Firewall NGFW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IDS/IPS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WAF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SIEM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Sistema de segurança com AI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4125" y="2101837"/>
            <a:ext cx="4403700" cy="2631225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1"/>
          <p:cNvSpPr txBox="1"/>
          <p:nvPr>
            <p:ph idx="4294967295" type="ctrTitle"/>
          </p:nvPr>
        </p:nvSpPr>
        <p:spPr>
          <a:xfrm>
            <a:off x="196925" y="67900"/>
            <a:ext cx="8520600" cy="5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Mensagens finais</a:t>
            </a:r>
            <a:endParaRPr sz="2400"/>
          </a:p>
        </p:txBody>
      </p:sp>
      <p:pic>
        <p:nvPicPr>
          <p:cNvPr id="163" name="Google Shape;16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2750" y="737425"/>
            <a:ext cx="3135600" cy="20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62308" y="1077286"/>
            <a:ext cx="2649742" cy="3974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2"/>
          <p:cNvSpPr txBox="1"/>
          <p:nvPr>
            <p:ph idx="4294967295" type="ctrTitle"/>
          </p:nvPr>
        </p:nvSpPr>
        <p:spPr>
          <a:xfrm>
            <a:off x="196925" y="67900"/>
            <a:ext cx="8520600" cy="5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Mensagens finais</a:t>
            </a:r>
            <a:endParaRPr sz="2400"/>
          </a:p>
        </p:txBody>
      </p:sp>
      <p:sp>
        <p:nvSpPr>
          <p:cNvPr id="170" name="Google Shape;170;p22"/>
          <p:cNvSpPr txBox="1"/>
          <p:nvPr>
            <p:ph idx="1" type="subTitle"/>
          </p:nvPr>
        </p:nvSpPr>
        <p:spPr>
          <a:xfrm>
            <a:off x="846600" y="1908450"/>
            <a:ext cx="7450800" cy="13266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</a:rPr>
              <a:t>“Se quisermos sobreviver nessa nova era digital, onde os crimes são cibernéticos, precisamos aprender a lidar com as novas “trancas” e “cadeados” que a evolução </a:t>
            </a:r>
            <a:r>
              <a:rPr lang="pt-BR" sz="1800">
                <a:solidFill>
                  <a:schemeClr val="dk1"/>
                </a:solidFill>
              </a:rPr>
              <a:t>tecnológica</a:t>
            </a:r>
            <a:r>
              <a:rPr lang="pt-BR" sz="1800">
                <a:solidFill>
                  <a:schemeClr val="dk1"/>
                </a:solidFill>
              </a:rPr>
              <a:t> nos exige.”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</a:rPr>
              <a:t>André Barreto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3"/>
          <p:cNvSpPr txBox="1"/>
          <p:nvPr>
            <p:ph idx="4294967295" type="ctrTitle"/>
          </p:nvPr>
        </p:nvSpPr>
        <p:spPr>
          <a:xfrm>
            <a:off x="196925" y="67900"/>
            <a:ext cx="8520600" cy="5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400"/>
              <a:t>Mensagens finais</a:t>
            </a:r>
            <a:endParaRPr sz="2400"/>
          </a:p>
        </p:txBody>
      </p:sp>
      <p:sp>
        <p:nvSpPr>
          <p:cNvPr id="176" name="Google Shape;176;p23"/>
          <p:cNvSpPr txBox="1"/>
          <p:nvPr>
            <p:ph idx="1" type="subTitle"/>
          </p:nvPr>
        </p:nvSpPr>
        <p:spPr>
          <a:xfrm>
            <a:off x="846600" y="1908450"/>
            <a:ext cx="7450800" cy="13266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</a:rPr>
              <a:t>“E</a:t>
            </a:r>
            <a:r>
              <a:rPr lang="pt-BR" sz="1800">
                <a:solidFill>
                  <a:schemeClr val="dk1"/>
                </a:solidFill>
              </a:rPr>
              <a:t>stá em cada um de nós a capacidade e a responsabilidade de proteger não apenas uma empresa, mas de proteger a cada pessoa que usa, depende e confia em nossos sistemas e em nosso trabalho</a:t>
            </a:r>
            <a:r>
              <a:rPr lang="pt-BR" sz="1800">
                <a:solidFill>
                  <a:schemeClr val="dk1"/>
                </a:solidFill>
              </a:rPr>
              <a:t>.”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</a:rPr>
              <a:t>André Barreto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89F2B"/>
        </a:solidFill>
      </p:bgPr>
    </p:bg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950" y="186526"/>
            <a:ext cx="4838699" cy="4838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08424" y="1742950"/>
            <a:ext cx="2438400" cy="243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8"/>
          <p:cNvSpPr txBox="1"/>
          <p:nvPr>
            <p:ph idx="4294967295" type="ctrTitle"/>
          </p:nvPr>
        </p:nvSpPr>
        <p:spPr>
          <a:xfrm>
            <a:off x="196925" y="67900"/>
            <a:ext cx="8520600" cy="5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Propósito d</a:t>
            </a:r>
            <a:r>
              <a:rPr lang="pt-BR" sz="2400"/>
              <a:t>a palestra</a:t>
            </a:r>
            <a:endParaRPr sz="2400"/>
          </a:p>
        </p:txBody>
      </p:sp>
      <p:sp>
        <p:nvSpPr>
          <p:cNvPr id="50" name="Google Shape;50;p8"/>
          <p:cNvSpPr txBox="1"/>
          <p:nvPr/>
        </p:nvSpPr>
        <p:spPr>
          <a:xfrm>
            <a:off x="539250" y="1453950"/>
            <a:ext cx="8065500" cy="31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Mostrar que a segurança não é responsabilidade de apenas uma área, a “área de segurança”.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Ela é responsabilidade de todos!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A segurança deve estar </a:t>
            </a:r>
            <a:r>
              <a:rPr lang="pt-BR" sz="1200">
                <a:solidFill>
                  <a:schemeClr val="dk1"/>
                </a:solidFill>
              </a:rPr>
              <a:t>presente</a:t>
            </a:r>
            <a:r>
              <a:rPr lang="pt-BR" sz="1200">
                <a:solidFill>
                  <a:schemeClr val="dk1"/>
                </a:solidFill>
              </a:rPr>
              <a:t> em todas as áreas e níveis de uma empresa, deve estar na tecnologia, nos processos e, principalmente, na </a:t>
            </a:r>
            <a:r>
              <a:rPr lang="pt-BR" sz="1200">
                <a:solidFill>
                  <a:schemeClr val="dk1"/>
                </a:solidFill>
              </a:rPr>
              <a:t>conscientização</a:t>
            </a:r>
            <a:r>
              <a:rPr lang="pt-BR" sz="1200">
                <a:solidFill>
                  <a:schemeClr val="dk1"/>
                </a:solidFill>
              </a:rPr>
              <a:t> das pessoas, que precisam ter um olhar detalhista, analítico, crítico e prudente diante das mais diversas situações do dia a dia.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Vamos ver que os “construtores” dos sistemas são </a:t>
            </a:r>
            <a:r>
              <a:rPr lang="pt-BR" sz="1200">
                <a:solidFill>
                  <a:schemeClr val="dk1"/>
                </a:solidFill>
              </a:rPr>
              <a:t>essenciais</a:t>
            </a:r>
            <a:r>
              <a:rPr lang="pt-BR" sz="1200">
                <a:solidFill>
                  <a:schemeClr val="dk1"/>
                </a:solidFill>
              </a:rPr>
              <a:t> não apenas para desenvolver soluções e funcionalidades criativas, que irão tornar as empresas competitivas e diferenciadas.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Eles são fundamentais para que o negócio se mantenha seguro, confiável e com credibilidade em um mercado cada vez mais competitivo e exigente.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idx="4294967295" type="ctrTitle"/>
          </p:nvPr>
        </p:nvSpPr>
        <p:spPr>
          <a:xfrm>
            <a:off x="196925" y="67900"/>
            <a:ext cx="8520600" cy="5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Sobre a palestra</a:t>
            </a:r>
            <a:endParaRPr sz="2400"/>
          </a:p>
        </p:txBody>
      </p:sp>
      <p:sp>
        <p:nvSpPr>
          <p:cNvPr id="56" name="Google Shape;56;p9"/>
          <p:cNvSpPr txBox="1"/>
          <p:nvPr/>
        </p:nvSpPr>
        <p:spPr>
          <a:xfrm>
            <a:off x="930300" y="1788775"/>
            <a:ext cx="7283400" cy="23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Analisaremos vulnerabilidades que dificilmente são identificadas por “áreas de segurança” tradicionais.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Veremos como as áreas de desenvolvimento têm papel fundamental para manter a segurança, confiabilidade e credibilidade de um negócio.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Vamos entender como as áreas de desenvolvimento e “áreas de segurança” podem interagir e contribuir uma com a outra, trazendo benefícios para ambas, para o negócio e para os clientes.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0"/>
          <p:cNvSpPr txBox="1"/>
          <p:nvPr>
            <p:ph idx="4294967295" type="ctrTitle"/>
          </p:nvPr>
        </p:nvSpPr>
        <p:spPr>
          <a:xfrm>
            <a:off x="196925" y="67900"/>
            <a:ext cx="8520600" cy="5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História da segurança cibernética</a:t>
            </a:r>
            <a:endParaRPr sz="2400"/>
          </a:p>
        </p:txBody>
      </p:sp>
      <p:sp>
        <p:nvSpPr>
          <p:cNvPr id="62" name="Google Shape;62;p10"/>
          <p:cNvSpPr txBox="1"/>
          <p:nvPr/>
        </p:nvSpPr>
        <p:spPr>
          <a:xfrm>
            <a:off x="558650" y="692163"/>
            <a:ext cx="7203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No princípio: Redes para comunicação militar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63" name="Google Shape;63;p10"/>
          <p:cNvSpPr txBox="1"/>
          <p:nvPr/>
        </p:nvSpPr>
        <p:spPr>
          <a:xfrm>
            <a:off x="558650" y="1099563"/>
            <a:ext cx="7203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Internet, a rede mundial de computadores</a:t>
            </a:r>
            <a:br>
              <a:rPr lang="pt-BR" sz="1200">
                <a:solidFill>
                  <a:schemeClr val="dk1"/>
                </a:solidFill>
              </a:rPr>
            </a:br>
            <a:r>
              <a:rPr lang="pt-BR" sz="1200">
                <a:solidFill>
                  <a:schemeClr val="dk1"/>
                </a:solidFill>
              </a:rPr>
              <a:t>Grandes empresas conectadas, firewalls mantidos por “gurus de conhecimento supremo”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64" name="Google Shape;64;p10"/>
          <p:cNvSpPr txBox="1"/>
          <p:nvPr/>
        </p:nvSpPr>
        <p:spPr>
          <a:xfrm>
            <a:off x="524850" y="1641238"/>
            <a:ext cx="7203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E-commerce</a:t>
            </a:r>
            <a:br>
              <a:rPr lang="pt-BR" sz="1200">
                <a:solidFill>
                  <a:schemeClr val="dk1"/>
                </a:solidFill>
              </a:rPr>
            </a:br>
            <a:r>
              <a:rPr lang="pt-BR" sz="1200">
                <a:solidFill>
                  <a:schemeClr val="dk1"/>
                </a:solidFill>
              </a:rPr>
              <a:t>Médias empresas conectadas, mais opções de firewalls mantidos por “seres de conhecimento raro”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65" name="Google Shape;65;p10"/>
          <p:cNvSpPr txBox="1"/>
          <p:nvPr/>
        </p:nvSpPr>
        <p:spPr>
          <a:xfrm>
            <a:off x="524850" y="2270425"/>
            <a:ext cx="72036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WEB 2.0, dinâmica, troca de informações e colaboração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Pequenas empresas e pessoas conectadas.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Firewalls já não eram mais suficientes. Anti-vírus, anti-spam, controle de acesso.</a:t>
            </a:r>
            <a:br>
              <a:rPr lang="pt-BR" sz="1200">
                <a:solidFill>
                  <a:schemeClr val="dk1"/>
                </a:solidFill>
              </a:rPr>
            </a:br>
            <a:r>
              <a:rPr lang="pt-BR" sz="1200">
                <a:solidFill>
                  <a:schemeClr val="dk1"/>
                </a:solidFill>
              </a:rPr>
              <a:t>Não bastava um “ser iluminado” para cuidar da segurança, era preciso uma equipe.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66" name="Google Shape;66;p10"/>
          <p:cNvSpPr txBox="1"/>
          <p:nvPr/>
        </p:nvSpPr>
        <p:spPr>
          <a:xfrm>
            <a:off x="558650" y="3248838"/>
            <a:ext cx="7203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Falsificações, fraudes, roubo de informações, exploração de falhas em sistemas.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Já não bastava uma equipe de segurança defensiva (Blue Team).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Era preciso se antecipar, localizar as falhas e corrigi-las antes que fossem exploradas.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67" name="Google Shape;67;p10"/>
          <p:cNvSpPr txBox="1"/>
          <p:nvPr/>
        </p:nvSpPr>
        <p:spPr>
          <a:xfrm rot="-1799231">
            <a:off x="6297891" y="2551242"/>
            <a:ext cx="1135040" cy="400238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0000FF"/>
                </a:solidFill>
              </a:rPr>
              <a:t>Blue Team</a:t>
            </a:r>
            <a:endParaRPr b="1">
              <a:solidFill>
                <a:srgbClr val="0000FF"/>
              </a:solidFill>
            </a:endParaRPr>
          </a:p>
        </p:txBody>
      </p:sp>
      <p:sp>
        <p:nvSpPr>
          <p:cNvPr id="68" name="Google Shape;68;p10"/>
          <p:cNvSpPr txBox="1"/>
          <p:nvPr/>
        </p:nvSpPr>
        <p:spPr>
          <a:xfrm rot="-1777255">
            <a:off x="6484155" y="3290339"/>
            <a:ext cx="1135032" cy="400237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FF0000"/>
                </a:solidFill>
              </a:rPr>
              <a:t>Read</a:t>
            </a:r>
            <a:r>
              <a:rPr b="1" lang="pt-BR">
                <a:solidFill>
                  <a:srgbClr val="FF0000"/>
                </a:solidFill>
              </a:rPr>
              <a:t> Team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69" name="Google Shape;69;p10"/>
          <p:cNvSpPr txBox="1"/>
          <p:nvPr/>
        </p:nvSpPr>
        <p:spPr>
          <a:xfrm rot="2606">
            <a:off x="2181649" y="4107375"/>
            <a:ext cx="3957601" cy="7389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chemeClr val="dk1"/>
                </a:solidFill>
              </a:rPr>
              <a:t>Pilares da Segurança: 3 bases</a:t>
            </a:r>
            <a:endParaRPr b="1"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(CID) Confidencialidade, Integridade e Disponibilidade</a:t>
            </a:r>
            <a:br>
              <a:rPr lang="pt-BR" sz="1200">
                <a:solidFill>
                  <a:schemeClr val="dk1"/>
                </a:solidFill>
              </a:rPr>
            </a:br>
            <a:r>
              <a:rPr lang="pt-BR" sz="1200">
                <a:solidFill>
                  <a:schemeClr val="dk1"/>
                </a:solidFill>
              </a:rPr>
              <a:t>(PPT) Pessoas, Processos e Tecnologia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1"/>
          <p:cNvSpPr txBox="1"/>
          <p:nvPr>
            <p:ph idx="4294967295" type="ctrTitle"/>
          </p:nvPr>
        </p:nvSpPr>
        <p:spPr>
          <a:xfrm>
            <a:off x="196925" y="67900"/>
            <a:ext cx="8520600" cy="5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Yellow Team</a:t>
            </a:r>
            <a:endParaRPr sz="2400"/>
          </a:p>
        </p:txBody>
      </p:sp>
      <p:sp>
        <p:nvSpPr>
          <p:cNvPr id="75" name="Google Shape;75;p11"/>
          <p:cNvSpPr txBox="1"/>
          <p:nvPr/>
        </p:nvSpPr>
        <p:spPr>
          <a:xfrm>
            <a:off x="155800" y="623675"/>
            <a:ext cx="30915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Quantas pessoas na área de segurança?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Blue Team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Red Team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E na área de desenvolvimento?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Desenvolvedores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Engenheiros de software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Arquitetos de sistema e soluções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7713" y="1196775"/>
            <a:ext cx="2088575" cy="3603369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3588" y="1196775"/>
            <a:ext cx="2088575" cy="360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91840" y="1185556"/>
            <a:ext cx="2088575" cy="36146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4294967295" type="ctrTitle"/>
          </p:nvPr>
        </p:nvSpPr>
        <p:spPr>
          <a:xfrm>
            <a:off x="196925" y="67900"/>
            <a:ext cx="8520600" cy="5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Requisitos vs </a:t>
            </a:r>
            <a:r>
              <a:rPr lang="pt-BR" sz="2400"/>
              <a:t>Vulnerabilidades</a:t>
            </a:r>
            <a:endParaRPr sz="2400"/>
          </a:p>
        </p:txBody>
      </p:sp>
      <p:sp>
        <p:nvSpPr>
          <p:cNvPr id="88" name="Google Shape;88;p13"/>
          <p:cNvSpPr txBox="1"/>
          <p:nvPr/>
        </p:nvSpPr>
        <p:spPr>
          <a:xfrm>
            <a:off x="999275" y="2666425"/>
            <a:ext cx="3297600" cy="8313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➢"/>
            </a:pPr>
            <a:r>
              <a:rPr lang="pt-BR">
                <a:solidFill>
                  <a:schemeClr val="dk1"/>
                </a:solidFill>
              </a:rPr>
              <a:t>Requisitos funcionais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➢"/>
            </a:pPr>
            <a:r>
              <a:rPr lang="pt-BR">
                <a:solidFill>
                  <a:schemeClr val="dk1"/>
                </a:solidFill>
              </a:rPr>
              <a:t>Requisitos não funcionais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89" name="Google Shape;89;p13"/>
          <p:cNvSpPr txBox="1"/>
          <p:nvPr/>
        </p:nvSpPr>
        <p:spPr>
          <a:xfrm>
            <a:off x="4847138" y="2666425"/>
            <a:ext cx="3297600" cy="8313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➢"/>
            </a:pPr>
            <a:r>
              <a:rPr lang="pt-BR">
                <a:solidFill>
                  <a:schemeClr val="dk1"/>
                </a:solidFill>
              </a:rPr>
              <a:t>Vulnerabilidades</a:t>
            </a:r>
            <a:r>
              <a:rPr lang="pt-BR">
                <a:solidFill>
                  <a:schemeClr val="dk1"/>
                </a:solidFill>
              </a:rPr>
              <a:t> funcionais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➢"/>
            </a:pPr>
            <a:r>
              <a:rPr lang="pt-BR">
                <a:solidFill>
                  <a:schemeClr val="dk1"/>
                </a:solidFill>
              </a:rPr>
              <a:t>Vulnerabilidades não funcionais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90" name="Google Shape;90;p13"/>
          <p:cNvSpPr txBox="1"/>
          <p:nvPr/>
        </p:nvSpPr>
        <p:spPr>
          <a:xfrm>
            <a:off x="456300" y="1548300"/>
            <a:ext cx="823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Se “debug” é o processo de identificar e remover “bugs”, então programar é o processo de inseri-los.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91" name="Google Shape;91;p13"/>
          <p:cNvSpPr txBox="1"/>
          <p:nvPr/>
        </p:nvSpPr>
        <p:spPr>
          <a:xfrm>
            <a:off x="456300" y="3929650"/>
            <a:ext cx="823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u="sng">
                <a:solidFill>
                  <a:schemeClr val="dk1"/>
                </a:solidFill>
              </a:rPr>
              <a:t>O óbvio precisa ser dito.</a:t>
            </a:r>
            <a:endParaRPr b="1" u="sng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4"/>
          <p:cNvSpPr txBox="1"/>
          <p:nvPr>
            <p:ph idx="4294967295" type="ctrTitle"/>
          </p:nvPr>
        </p:nvSpPr>
        <p:spPr>
          <a:xfrm>
            <a:off x="196925" y="67900"/>
            <a:ext cx="8520600" cy="5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Vulnerabilidades funcionais (regras de negócio)</a:t>
            </a:r>
            <a:endParaRPr sz="2400"/>
          </a:p>
        </p:txBody>
      </p:sp>
      <p:sp>
        <p:nvSpPr>
          <p:cNvPr id="97" name="Google Shape;97;p14"/>
          <p:cNvSpPr txBox="1"/>
          <p:nvPr/>
        </p:nvSpPr>
        <p:spPr>
          <a:xfrm>
            <a:off x="581150" y="807350"/>
            <a:ext cx="7249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Não enviar para o front-end informações que o usuário não tem permissão para ver.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Não basta esconder a informação no front;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98" name="Google Shape;98;p14"/>
          <p:cNvSpPr txBox="1"/>
          <p:nvPr/>
        </p:nvSpPr>
        <p:spPr>
          <a:xfrm>
            <a:off x="578588" y="2672100"/>
            <a:ext cx="7910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Cuidado com “caminhos secundários” que dêem acesso às informações sem as mesmas validações feitas nos “caminhos oficiais”;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99" name="Google Shape;99;p14"/>
          <p:cNvSpPr txBox="1"/>
          <p:nvPr/>
        </p:nvSpPr>
        <p:spPr>
          <a:xfrm>
            <a:off x="581150" y="1353025"/>
            <a:ext cx="7910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Valide o acesso às funcionalidades no backend. Não ter a opção no “menu do front” não basta;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100" name="Google Shape;100;p14"/>
          <p:cNvSpPr txBox="1"/>
          <p:nvPr/>
        </p:nvSpPr>
        <p:spPr>
          <a:xfrm>
            <a:off x="581150" y="1734025"/>
            <a:ext cx="7910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Valide no backend se o usuário está consultado informações que ele deveria ter acesso. Confiar na identificação do usuário enviado pelo front não basta. O mesmo se aplica a outras identificações;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101" name="Google Shape;101;p14"/>
          <p:cNvSpPr txBox="1"/>
          <p:nvPr/>
        </p:nvSpPr>
        <p:spPr>
          <a:xfrm>
            <a:off x="581143" y="2257350"/>
            <a:ext cx="7910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Valide no backend se o usuário está usando recursos que pertençam a ele (cupons, moedas);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102" name="Google Shape;102;p14"/>
          <p:cNvSpPr txBox="1"/>
          <p:nvPr/>
        </p:nvSpPr>
        <p:spPr>
          <a:xfrm>
            <a:off x="581772" y="3232969"/>
            <a:ext cx="72498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Definir restrições para as senhas:</a:t>
            </a:r>
            <a:endParaRPr sz="1200">
              <a:solidFill>
                <a:schemeClr val="dk1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pt-BR" sz="1200">
                <a:solidFill>
                  <a:schemeClr val="dk1"/>
                </a:solidFill>
              </a:rPr>
              <a:t>Palavras de fácil associação e sequências numéricas nas senhas (tdc@123);</a:t>
            </a:r>
            <a:endParaRPr sz="1200">
              <a:solidFill>
                <a:schemeClr val="dk1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pt-BR" sz="1200">
                <a:solidFill>
                  <a:schemeClr val="dk1"/>
                </a:solidFill>
              </a:rPr>
              <a:t>C</a:t>
            </a:r>
            <a:r>
              <a:rPr lang="pt-BR" sz="1200">
                <a:solidFill>
                  <a:schemeClr val="dk1"/>
                </a:solidFill>
              </a:rPr>
              <a:t>ertas datas nas senhas (tdc@2022);</a:t>
            </a:r>
            <a:endParaRPr sz="1200">
              <a:solidFill>
                <a:schemeClr val="dk1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pt-BR" sz="1200">
                <a:solidFill>
                  <a:schemeClr val="dk1"/>
                </a:solidFill>
              </a:rPr>
              <a:t>Uso do “username” na senha (andre@2022);</a:t>
            </a:r>
            <a:endParaRPr sz="1200">
              <a:solidFill>
                <a:schemeClr val="dk1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pt-BR" sz="1200">
                <a:solidFill>
                  <a:schemeClr val="dk1"/>
                </a:solidFill>
              </a:rPr>
              <a:t>Aplicar um algoritmo de similaridade com a senha anterior (tdc@2021 -&gt; tdc@2022);</a:t>
            </a:r>
            <a:endParaRPr sz="1200">
              <a:solidFill>
                <a:schemeClr val="dk1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pt-BR" sz="1200">
                <a:solidFill>
                  <a:schemeClr val="dk1"/>
                </a:solidFill>
              </a:rPr>
              <a:t>Política de troca de senha (mínimo e máximo);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103" name="Google Shape;103;p14"/>
          <p:cNvSpPr txBox="1"/>
          <p:nvPr/>
        </p:nvSpPr>
        <p:spPr>
          <a:xfrm>
            <a:off x="581771" y="4530925"/>
            <a:ext cx="7249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Aumentar o tempo de retorno para erros de autenticação;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